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15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53" userDrawn="1">
          <p15:clr>
            <a:srgbClr val="A4A3A4"/>
          </p15:clr>
        </p15:guide>
        <p15:guide id="2" pos="50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8ED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31" autoAdjust="0"/>
    <p:restoredTop sz="93739"/>
  </p:normalViewPr>
  <p:slideViewPr>
    <p:cSldViewPr snapToGrid="0" snapToObjects="1">
      <p:cViewPr>
        <p:scale>
          <a:sx n="148" d="100"/>
          <a:sy n="148" d="100"/>
        </p:scale>
        <p:origin x="904" y="-208"/>
      </p:cViewPr>
      <p:guideLst>
        <p:guide orient="horz" pos="3453"/>
        <p:guide pos="50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FE9A20-285B-E746-8971-3194CE702EEA}" type="datetimeFigureOut">
              <a:rPr lang="en-US" smtClean="0"/>
              <a:t>5/19/17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C702E6-9500-E043-9240-E9788E15A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52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Graph </a:t>
            </a:r>
            <a:r>
              <a:rPr lang="de-DE" dirty="0" err="1" smtClean="0"/>
              <a:t>shows</a:t>
            </a:r>
            <a:r>
              <a:rPr lang="de-DE" dirty="0" smtClean="0"/>
              <a:t> YOPP in a </a:t>
            </a:r>
            <a:r>
              <a:rPr lang="de-DE" dirty="0" err="1" smtClean="0"/>
              <a:t>nutshell</a:t>
            </a:r>
            <a:endParaRPr lang="de-DE" dirty="0" smtClean="0"/>
          </a:p>
          <a:p>
            <a:r>
              <a:rPr lang="de-DE" dirty="0" err="1" smtClean="0"/>
              <a:t>Observational</a:t>
            </a:r>
            <a:r>
              <a:rPr lang="de-DE" dirty="0" smtClean="0"/>
              <a:t> </a:t>
            </a:r>
            <a:r>
              <a:rPr lang="de-DE" dirty="0" err="1" smtClean="0"/>
              <a:t>component</a:t>
            </a:r>
            <a:endParaRPr lang="de-DE" dirty="0" smtClean="0"/>
          </a:p>
          <a:p>
            <a:r>
              <a:rPr lang="de-DE" dirty="0" smtClean="0"/>
              <a:t>	"</a:t>
            </a:r>
            <a:r>
              <a:rPr lang="de-DE" dirty="0" err="1" smtClean="0"/>
              <a:t>routine</a:t>
            </a:r>
            <a:r>
              <a:rPr lang="de-DE" dirty="0" smtClean="0"/>
              <a:t> </a:t>
            </a:r>
            <a:r>
              <a:rPr lang="de-DE" dirty="0" err="1" smtClean="0"/>
              <a:t>observing</a:t>
            </a:r>
            <a:r>
              <a:rPr lang="de-DE" dirty="0" smtClean="0"/>
              <a:t> </a:t>
            </a:r>
            <a:r>
              <a:rPr lang="de-DE" dirty="0" err="1" smtClean="0"/>
              <a:t>system</a:t>
            </a:r>
            <a:r>
              <a:rPr lang="de-DE" dirty="0" smtClean="0"/>
              <a:t>", in </a:t>
            </a:r>
            <a:r>
              <a:rPr lang="de-DE" dirty="0" err="1" smtClean="0"/>
              <a:t>particular</a:t>
            </a:r>
            <a:r>
              <a:rPr lang="de-DE" dirty="0" smtClean="0"/>
              <a:t> </a:t>
            </a:r>
            <a:r>
              <a:rPr lang="de-DE" dirty="0" err="1" smtClean="0"/>
              <a:t>radiosondes</a:t>
            </a:r>
            <a:endParaRPr lang="de-DE" dirty="0" smtClean="0"/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de-DE" dirty="0" err="1" smtClean="0"/>
              <a:t>Satellite</a:t>
            </a:r>
            <a:r>
              <a:rPr lang="de-DE" dirty="0" smtClean="0"/>
              <a:t> </a:t>
            </a:r>
            <a:r>
              <a:rPr lang="de-DE" dirty="0" err="1" smtClean="0"/>
              <a:t>observations</a:t>
            </a:r>
            <a:r>
              <a:rPr lang="de-DE" dirty="0" smtClean="0"/>
              <a:t> (</a:t>
            </a:r>
            <a:r>
              <a:rPr lang="de-DE" dirty="0" err="1" smtClean="0"/>
              <a:t>certain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products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made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available</a:t>
            </a:r>
            <a:r>
              <a:rPr lang="de-DE" dirty="0" smtClean="0"/>
              <a:t>)</a:t>
            </a:r>
          </a:p>
          <a:p>
            <a:pPr marL="628650" lvl="1" indent="-171450">
              <a:buFontTx/>
              <a:buChar char="•"/>
            </a:pPr>
            <a:r>
              <a:rPr lang="de-DE" dirty="0" err="1" smtClean="0"/>
              <a:t>observations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from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ships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aircrafts</a:t>
            </a:r>
            <a:endParaRPr lang="de-DE" baseline="0" dirty="0" smtClean="0"/>
          </a:p>
          <a:p>
            <a:pPr marL="628650" lvl="1" indent="-171450">
              <a:buFontTx/>
              <a:buChar char="•"/>
            </a:pPr>
            <a:r>
              <a:rPr lang="de-DE" baseline="0" dirty="0" err="1" smtClean="0"/>
              <a:t>buoys</a:t>
            </a:r>
            <a:r>
              <a:rPr lang="de-DE" baseline="0" dirty="0" smtClean="0"/>
              <a:t> on </a:t>
            </a:r>
            <a:r>
              <a:rPr lang="de-DE" baseline="0" dirty="0" err="1" smtClean="0"/>
              <a:t>ice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buoys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floats</a:t>
            </a:r>
            <a:r>
              <a:rPr lang="de-DE" baseline="0" dirty="0" smtClean="0"/>
              <a:t> in open </a:t>
            </a:r>
            <a:r>
              <a:rPr lang="de-DE" baseline="0" dirty="0" err="1" smtClean="0"/>
              <a:t>water</a:t>
            </a:r>
            <a:r>
              <a:rPr lang="de-DE" baseline="0" dirty="0" smtClean="0"/>
              <a:t>; GOOD CHANCE TO GET BROAD COVERAGE DURING SOPs, </a:t>
            </a:r>
            <a:r>
              <a:rPr lang="de-DE" baseline="0" dirty="0" err="1" smtClean="0"/>
              <a:t>including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Russian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Arctic</a:t>
            </a:r>
            <a:r>
              <a:rPr lang="de-DE" baseline="0" dirty="0" smtClean="0"/>
              <a:t>!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de-DE" dirty="0" err="1" smtClean="0"/>
              <a:t>another</a:t>
            </a:r>
            <a:r>
              <a:rPr lang="de-DE" dirty="0" smtClean="0"/>
              <a:t> </a:t>
            </a:r>
            <a:r>
              <a:rPr lang="de-DE" dirty="0" err="1" smtClean="0"/>
              <a:t>aspect</a:t>
            </a:r>
            <a:r>
              <a:rPr lang="de-DE" dirty="0" smtClean="0"/>
              <a:t>: GTS</a:t>
            </a:r>
          </a:p>
          <a:p>
            <a:pPr marL="171450" lvl="0" indent="-171450">
              <a:buFontTx/>
              <a:buChar char="•"/>
            </a:pPr>
            <a:r>
              <a:rPr lang="de-DE" dirty="0" err="1" smtClean="0"/>
              <a:t>Bringing</a:t>
            </a:r>
            <a:r>
              <a:rPr lang="de-DE" dirty="0" smtClean="0"/>
              <a:t> </a:t>
            </a:r>
            <a:r>
              <a:rPr lang="de-DE" dirty="0" err="1" smtClean="0"/>
              <a:t>together</a:t>
            </a:r>
            <a:r>
              <a:rPr lang="de-DE" dirty="0" smtClean="0"/>
              <a:t> </a:t>
            </a:r>
            <a:r>
              <a:rPr lang="de-DE" dirty="0" err="1" smtClean="0"/>
              <a:t>academic</a:t>
            </a:r>
            <a:r>
              <a:rPr lang="de-DE" dirty="0" smtClean="0"/>
              <a:t> </a:t>
            </a:r>
            <a:r>
              <a:rPr lang="de-DE" dirty="0" err="1" smtClean="0"/>
              <a:t>research</a:t>
            </a:r>
            <a:r>
              <a:rPr lang="de-DE" dirty="0" smtClean="0"/>
              <a:t> </a:t>
            </a:r>
            <a:r>
              <a:rPr lang="de-DE" dirty="0" err="1" smtClean="0"/>
              <a:t>institutions</a:t>
            </a:r>
            <a:r>
              <a:rPr lang="de-DE" dirty="0" smtClean="0"/>
              <a:t> like AWI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forecasting</a:t>
            </a:r>
            <a:r>
              <a:rPr lang="de-DE" dirty="0" smtClean="0"/>
              <a:t> </a:t>
            </a:r>
            <a:r>
              <a:rPr lang="de-DE" dirty="0" err="1" smtClean="0"/>
              <a:t>centers</a:t>
            </a:r>
            <a:r>
              <a:rPr lang="de-DE" dirty="0" smtClean="0"/>
              <a:t> (</a:t>
            </a:r>
            <a:r>
              <a:rPr lang="de-DE" dirty="0" err="1" smtClean="0"/>
              <a:t>whose</a:t>
            </a:r>
            <a:r>
              <a:rPr lang="de-DE" dirty="0" smtClean="0"/>
              <a:t> strong </a:t>
            </a:r>
            <a:r>
              <a:rPr lang="de-DE" dirty="0" err="1" smtClean="0"/>
              <a:t>involvement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rather</a:t>
            </a:r>
            <a:r>
              <a:rPr lang="de-DE" dirty="0" smtClean="0"/>
              <a:t> </a:t>
            </a:r>
            <a:r>
              <a:rPr lang="de-DE" dirty="0" err="1" smtClean="0"/>
              <a:t>unique</a:t>
            </a:r>
            <a:r>
              <a:rPr lang="de-DE" dirty="0" smtClean="0"/>
              <a:t>) -&gt; </a:t>
            </a:r>
            <a:r>
              <a:rPr lang="de-DE" dirty="0" err="1" smtClean="0"/>
              <a:t>transfer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research</a:t>
            </a:r>
            <a:r>
              <a:rPr lang="de-DE" dirty="0" smtClean="0"/>
              <a:t> </a:t>
            </a:r>
            <a:r>
              <a:rPr lang="de-DE" dirty="0" err="1" smtClean="0"/>
              <a:t>into</a:t>
            </a:r>
            <a:r>
              <a:rPr lang="de-DE" dirty="0" smtClean="0"/>
              <a:t> </a:t>
            </a:r>
            <a:r>
              <a:rPr lang="de-DE" dirty="0" err="1" smtClean="0"/>
              <a:t>society</a:t>
            </a:r>
            <a:r>
              <a:rPr lang="de-DE" dirty="0" smtClean="0"/>
              <a:t>!</a:t>
            </a:r>
          </a:p>
          <a:p>
            <a:pPr marL="171450" lvl="0" indent="-171450">
              <a:buFontTx/>
              <a:buChar char="•"/>
            </a:pPr>
            <a:r>
              <a:rPr lang="de-DE" dirty="0" err="1" smtClean="0"/>
              <a:t>user</a:t>
            </a:r>
            <a:r>
              <a:rPr lang="de-DE" dirty="0" smtClean="0"/>
              <a:t> </a:t>
            </a:r>
            <a:r>
              <a:rPr lang="de-DE" dirty="0" err="1" smtClean="0"/>
              <a:t>component</a:t>
            </a:r>
            <a:r>
              <a:rPr lang="de-DE" dirty="0" smtClean="0"/>
              <a:t>: </a:t>
            </a:r>
            <a:r>
              <a:rPr lang="de-DE" dirty="0" err="1" smtClean="0"/>
              <a:t>understanding</a:t>
            </a:r>
            <a:r>
              <a:rPr lang="de-DE" dirty="0" smtClean="0"/>
              <a:t> </a:t>
            </a:r>
            <a:r>
              <a:rPr lang="de-DE" dirty="0" err="1" smtClean="0"/>
              <a:t>needs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those</a:t>
            </a:r>
            <a:r>
              <a:rPr lang="de-DE" dirty="0" smtClean="0"/>
              <a:t> </a:t>
            </a:r>
            <a:r>
              <a:rPr lang="de-DE" dirty="0" err="1" smtClean="0"/>
              <a:t>using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forecasts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guide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decisions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during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operations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everyday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life</a:t>
            </a:r>
            <a:r>
              <a:rPr lang="de-DE" baseline="0" dirty="0" smtClean="0"/>
              <a:t> in polar </a:t>
            </a:r>
            <a:r>
              <a:rPr lang="de-DE" baseline="0" dirty="0" err="1" smtClean="0"/>
              <a:t>regions</a:t>
            </a:r>
            <a:endParaRPr lang="de-DE" baseline="0" dirty="0" smtClean="0"/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de-DE" dirty="0" err="1" smtClean="0"/>
              <a:t>Many</a:t>
            </a:r>
            <a:r>
              <a:rPr lang="de-DE" dirty="0" smtClean="0"/>
              <a:t> </a:t>
            </a:r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aspects</a:t>
            </a:r>
            <a:r>
              <a:rPr lang="de-DE" dirty="0" smtClean="0"/>
              <a:t> </a:t>
            </a:r>
            <a:r>
              <a:rPr lang="de-DE" dirty="0" err="1" smtClean="0"/>
              <a:t>hidden</a:t>
            </a:r>
            <a:r>
              <a:rPr lang="de-DE" dirty="0" smtClean="0"/>
              <a:t> </a:t>
            </a:r>
            <a:r>
              <a:rPr lang="de-DE" dirty="0" err="1" smtClean="0"/>
              <a:t>here</a:t>
            </a:r>
            <a:r>
              <a:rPr lang="de-DE" dirty="0" smtClean="0"/>
              <a:t> in </a:t>
            </a:r>
            <a:r>
              <a:rPr lang="de-DE" dirty="0" err="1" smtClean="0"/>
              <a:t>forecast</a:t>
            </a:r>
            <a:r>
              <a:rPr lang="de-DE" dirty="0" smtClean="0"/>
              <a:t> </a:t>
            </a:r>
            <a:r>
              <a:rPr lang="de-DE" dirty="0" err="1" smtClean="0"/>
              <a:t>centres</a:t>
            </a:r>
            <a:r>
              <a:rPr lang="de-DE" dirty="0" smtClean="0"/>
              <a:t> / </a:t>
            </a:r>
            <a:r>
              <a:rPr lang="de-DE" dirty="0" err="1" smtClean="0"/>
              <a:t>universities</a:t>
            </a:r>
            <a:r>
              <a:rPr lang="de-DE" dirty="0" smtClean="0"/>
              <a:t> -&gt; </a:t>
            </a:r>
            <a:r>
              <a:rPr lang="de-DE" dirty="0" err="1" smtClean="0"/>
              <a:t>transition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endorsement</a:t>
            </a:r>
            <a:r>
              <a:rPr lang="de-DE" dirty="0" smtClean="0"/>
              <a:t> </a:t>
            </a:r>
            <a:r>
              <a:rPr lang="de-DE" dirty="0" err="1" smtClean="0"/>
              <a:t>process</a:t>
            </a:r>
            <a:r>
              <a:rPr lang="de-DE" dirty="0" smtClean="0"/>
              <a:t> -&gt;</a:t>
            </a:r>
          </a:p>
          <a:p>
            <a:endParaRPr lang="de-DE" dirty="0" smtClean="0"/>
          </a:p>
          <a:p>
            <a:r>
              <a:rPr lang="de-DE" dirty="0" err="1" smtClean="0"/>
              <a:t>From</a:t>
            </a:r>
            <a:r>
              <a:rPr lang="de-DE" dirty="0" smtClean="0"/>
              <a:t> CAS </a:t>
            </a:r>
            <a:r>
              <a:rPr lang="de-DE" dirty="0" err="1" smtClean="0"/>
              <a:t>Regulations</a:t>
            </a:r>
            <a:r>
              <a:rPr lang="de-DE" dirty="0" smtClean="0"/>
              <a:t>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Commission for Atmospheric Sciences shall be responsible for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promoting, coordinating and facilitating research and access to its results,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technology transfer from research to operations, training and capacity-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building activities in atmospheric sciences including weather and its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forecasting, climate, water, atmospheric chemistry, and related environ-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mental sciences.</a:t>
            </a:r>
          </a:p>
          <a:p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specific</a:t>
            </a:r>
            <a:r>
              <a:rPr lang="de-DE" dirty="0" smtClean="0"/>
              <a:t> </a:t>
            </a:r>
            <a:r>
              <a:rPr lang="de-DE" dirty="0" err="1" smtClean="0"/>
              <a:t>objectives</a:t>
            </a:r>
            <a:r>
              <a:rPr lang="de-DE" dirty="0" smtClean="0"/>
              <a:t>: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d) To maintain and develop the World Weather Research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Programme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including the Observing System Research and Predictability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Experi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(THORPEX), focusing on knowledge of high-impact weather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partnerships in multidisciplinary research advancing the broader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science of environmental prediction;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702E6-9500-E043-9240-E9788E15A29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871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4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wmo2016_powerpoint_standard_v2-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1694"/>
            <a:ext cx="198882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931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901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63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454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27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2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09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84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wmo2016_powerpoint_standard_v2-2.jp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1694"/>
            <a:ext cx="198882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617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itle 2"/>
          <p:cNvSpPr txBox="1">
            <a:spLocks/>
          </p:cNvSpPr>
          <p:nvPr/>
        </p:nvSpPr>
        <p:spPr>
          <a:xfrm>
            <a:off x="457200" y="113390"/>
            <a:ext cx="8229600" cy="79361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YEAR OF POLAR PREDICTION</a:t>
            </a:r>
            <a:endParaRPr lang="en-US" sz="3200" dirty="0"/>
          </a:p>
        </p:txBody>
      </p:sp>
      <p:pic>
        <p:nvPicPr>
          <p:cNvPr id="3" name="Bild 1" descr="YOPP_LOGO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814" y="145473"/>
            <a:ext cx="1205324" cy="946877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965200" y="4318000"/>
            <a:ext cx="7650480" cy="201168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45"/>
          <a:stretch/>
        </p:blipFill>
        <p:spPr>
          <a:xfrm>
            <a:off x="797624" y="755866"/>
            <a:ext cx="5141655" cy="3186406"/>
          </a:xfrm>
          <a:prstGeom prst="rect">
            <a:avLst/>
          </a:prstGeom>
        </p:spPr>
      </p:pic>
      <p:sp>
        <p:nvSpPr>
          <p:cNvPr id="71" name="Inhaltsplatzhalter 2"/>
          <p:cNvSpPr txBox="1">
            <a:spLocks/>
          </p:cNvSpPr>
          <p:nvPr/>
        </p:nvSpPr>
        <p:spPr bwMode="auto">
          <a:xfrm>
            <a:off x="797624" y="4109964"/>
            <a:ext cx="8001319" cy="2299699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130000"/>
              <a:buFont typeface="Wingdings" charset="0"/>
              <a:buChar char="§"/>
              <a:defRPr sz="2400">
                <a:solidFill>
                  <a:srgbClr val="0033CC"/>
                </a:solidFill>
                <a:latin typeface="+mn-lt"/>
                <a:ea typeface="ＭＳ Ｐゴシック" charset="0"/>
                <a:cs typeface="+mn-cs"/>
              </a:defRPr>
            </a:lvl1pPr>
            <a:lvl2pPr marL="8001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Font typeface="Wingdings" charset="2"/>
              <a:buChar char="§"/>
              <a:defRPr sz="2400">
                <a:solidFill>
                  <a:srgbClr val="0033CC"/>
                </a:solidFill>
                <a:latin typeface="+mn-lt"/>
                <a:ea typeface="Times New Roman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6FF"/>
              </a:buClr>
              <a:buFont typeface="Wingdings" charset="2"/>
              <a:buChar char="§"/>
              <a:defRPr>
                <a:solidFill>
                  <a:srgbClr val="43577F"/>
                </a:solidFill>
                <a:latin typeface="+mn-lt"/>
                <a:ea typeface="Times New Roman" charset="0"/>
                <a:cs typeface="+mn-cs"/>
              </a:defRPr>
            </a:lvl3pPr>
            <a:lvl4pPr marL="16573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6FF"/>
              </a:buClr>
              <a:buFont typeface="Wingdings" charset="2"/>
              <a:buChar char="§"/>
              <a:defRPr sz="1600">
                <a:solidFill>
                  <a:srgbClr val="43577F"/>
                </a:solidFill>
                <a:latin typeface="+mn-lt"/>
                <a:ea typeface="Times New Roman" charset="0"/>
                <a:cs typeface="+mn-cs"/>
              </a:defRPr>
            </a:lvl4pPr>
            <a:lvl5pPr marL="21145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6FF"/>
              </a:buClr>
              <a:buFont typeface="Wingdings" charset="2"/>
              <a:buChar char="§"/>
              <a:defRPr sz="1600">
                <a:solidFill>
                  <a:srgbClr val="43577F"/>
                </a:solidFill>
                <a:latin typeface="+mn-lt"/>
                <a:ea typeface="Times New Roman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  <a:defRPr sz="1600">
                <a:solidFill>
                  <a:srgbClr val="43577F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  <a:defRPr sz="1600">
                <a:solidFill>
                  <a:srgbClr val="43577F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  <a:defRPr sz="1600">
                <a:solidFill>
                  <a:srgbClr val="43577F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  <a:defRPr sz="1600">
                <a:solidFill>
                  <a:srgbClr val="43577F"/>
                </a:solidFill>
                <a:latin typeface="+mn-lt"/>
                <a:cs typeface="+mn-cs"/>
              </a:defRPr>
            </a:lvl9pPr>
          </a:lstStyle>
          <a:p>
            <a:pPr>
              <a:buClr>
                <a:srgbClr val="558ED5"/>
              </a:buClr>
              <a:buSzPct val="100000"/>
              <a:buFont typeface="Arial" charset="0"/>
              <a:buChar char="•"/>
            </a:pPr>
            <a:r>
              <a:rPr lang="de-DE" sz="1800" b="1" dirty="0" smtClean="0">
                <a:solidFill>
                  <a:srgbClr val="558ED5"/>
                </a:solidFill>
                <a:latin typeface="Arial" charset="0"/>
                <a:ea typeface="Arial" charset="0"/>
                <a:cs typeface="Arial" charset="0"/>
              </a:rPr>
              <a:t>Goal: </a:t>
            </a:r>
            <a:r>
              <a:rPr lang="de-DE" sz="1800" b="1" dirty="0" err="1">
                <a:solidFill>
                  <a:srgbClr val="558ED5"/>
                </a:solidFill>
                <a:latin typeface="Arial" charset="0"/>
                <a:ea typeface="Arial" charset="0"/>
                <a:cs typeface="Arial" charset="0"/>
              </a:rPr>
              <a:t>I</a:t>
            </a:r>
            <a:r>
              <a:rPr lang="de-DE" sz="1800" b="1" dirty="0" err="1" smtClean="0">
                <a:solidFill>
                  <a:srgbClr val="558ED5"/>
                </a:solidFill>
                <a:latin typeface="Arial" charset="0"/>
                <a:ea typeface="Arial" charset="0"/>
                <a:cs typeface="Arial" charset="0"/>
              </a:rPr>
              <a:t>mproving</a:t>
            </a:r>
            <a:r>
              <a:rPr lang="de-DE" sz="1800" b="1" dirty="0" smtClean="0">
                <a:solidFill>
                  <a:srgbClr val="558ED5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1800" b="1" dirty="0" err="1" smtClean="0">
                <a:solidFill>
                  <a:srgbClr val="558ED5"/>
                </a:solidFill>
                <a:latin typeface="Arial" charset="0"/>
                <a:ea typeface="Arial" charset="0"/>
                <a:cs typeface="Arial" charset="0"/>
              </a:rPr>
              <a:t>predictions</a:t>
            </a:r>
            <a:r>
              <a:rPr lang="de-DE" sz="1800" b="1" dirty="0" smtClean="0">
                <a:solidFill>
                  <a:srgbClr val="558ED5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1800" b="1" dirty="0" err="1" smtClean="0">
                <a:solidFill>
                  <a:srgbClr val="558ED5"/>
                </a:solidFill>
                <a:latin typeface="Arial" charset="0"/>
                <a:ea typeface="Arial" charset="0"/>
                <a:cs typeface="Arial" charset="0"/>
              </a:rPr>
              <a:t>of</a:t>
            </a:r>
            <a:r>
              <a:rPr lang="de-DE" sz="1800" b="1" dirty="0" smtClean="0">
                <a:solidFill>
                  <a:srgbClr val="558ED5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1800" b="1" dirty="0" err="1" smtClean="0">
                <a:solidFill>
                  <a:srgbClr val="558ED5"/>
                </a:solidFill>
                <a:latin typeface="Arial" charset="0"/>
                <a:ea typeface="Arial" charset="0"/>
                <a:cs typeface="Arial" charset="0"/>
              </a:rPr>
              <a:t>weather</a:t>
            </a:r>
            <a:r>
              <a:rPr lang="de-DE" sz="1800" b="1" dirty="0" smtClean="0">
                <a:solidFill>
                  <a:srgbClr val="558ED5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1800" b="1" dirty="0" err="1" smtClean="0">
                <a:solidFill>
                  <a:srgbClr val="558ED5"/>
                </a:solidFill>
                <a:latin typeface="Arial" charset="0"/>
                <a:ea typeface="Arial" charset="0"/>
                <a:cs typeface="Arial" charset="0"/>
              </a:rPr>
              <a:t>and</a:t>
            </a:r>
            <a:r>
              <a:rPr lang="de-DE" sz="1800" b="1" dirty="0" smtClean="0">
                <a:solidFill>
                  <a:srgbClr val="558ED5"/>
                </a:solidFill>
                <a:latin typeface="Arial" charset="0"/>
                <a:ea typeface="Arial" charset="0"/>
                <a:cs typeface="Arial" charset="0"/>
              </a:rPr>
              <a:t> environmental </a:t>
            </a:r>
            <a:r>
              <a:rPr lang="de-DE" sz="1800" b="1" dirty="0" err="1" smtClean="0">
                <a:solidFill>
                  <a:srgbClr val="558ED5"/>
                </a:solidFill>
                <a:latin typeface="Arial" charset="0"/>
                <a:ea typeface="Arial" charset="0"/>
                <a:cs typeface="Arial" charset="0"/>
              </a:rPr>
              <a:t>conditions</a:t>
            </a:r>
            <a:r>
              <a:rPr lang="de-DE" sz="1800" b="1" dirty="0" smtClean="0">
                <a:solidFill>
                  <a:srgbClr val="558ED5"/>
                </a:solidFill>
                <a:latin typeface="Arial" charset="0"/>
                <a:ea typeface="Arial" charset="0"/>
                <a:cs typeface="Arial" charset="0"/>
              </a:rPr>
              <a:t> in polar </a:t>
            </a:r>
            <a:r>
              <a:rPr lang="de-DE" sz="1800" b="1" dirty="0" err="1" smtClean="0">
                <a:solidFill>
                  <a:srgbClr val="558ED5"/>
                </a:solidFill>
                <a:latin typeface="Arial" charset="0"/>
                <a:ea typeface="Arial" charset="0"/>
                <a:cs typeface="Arial" charset="0"/>
              </a:rPr>
              <a:t>regions</a:t>
            </a:r>
            <a:r>
              <a:rPr lang="de-DE" sz="1800" b="1" dirty="0" smtClean="0">
                <a:solidFill>
                  <a:srgbClr val="558ED5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1800" b="1" dirty="0" err="1" smtClean="0">
                <a:solidFill>
                  <a:srgbClr val="558ED5"/>
                </a:solidFill>
                <a:latin typeface="Arial" charset="0"/>
                <a:ea typeface="Arial" charset="0"/>
                <a:cs typeface="Arial" charset="0"/>
              </a:rPr>
              <a:t>and</a:t>
            </a:r>
            <a:r>
              <a:rPr lang="de-DE" sz="1800" b="1" dirty="0" smtClean="0">
                <a:solidFill>
                  <a:srgbClr val="558ED5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1800" b="1" dirty="0" err="1" smtClean="0">
                <a:solidFill>
                  <a:srgbClr val="558ED5"/>
                </a:solidFill>
                <a:latin typeface="Arial" charset="0"/>
                <a:ea typeface="Arial" charset="0"/>
                <a:cs typeface="Arial" charset="0"/>
              </a:rPr>
              <a:t>beyond</a:t>
            </a:r>
            <a:endParaRPr lang="de-DE" sz="1800" b="1" dirty="0">
              <a:solidFill>
                <a:srgbClr val="558ED5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buClr>
                <a:srgbClr val="558ED5"/>
              </a:buClr>
              <a:buSzPct val="100000"/>
              <a:buFont typeface="Arial" charset="0"/>
              <a:buChar char="•"/>
            </a:pPr>
            <a:r>
              <a:rPr lang="de-DE" sz="1800" dirty="0" smtClean="0">
                <a:solidFill>
                  <a:srgbClr val="558ED5"/>
                </a:solidFill>
                <a:latin typeface="Arial" charset="0"/>
                <a:ea typeface="Arial" charset="0"/>
                <a:cs typeface="Arial" charset="0"/>
              </a:rPr>
              <a:t>International </a:t>
            </a:r>
            <a:r>
              <a:rPr lang="de-DE" sz="1800" dirty="0" err="1" smtClean="0">
                <a:solidFill>
                  <a:srgbClr val="558ED5"/>
                </a:solidFill>
                <a:latin typeface="Arial" charset="0"/>
                <a:ea typeface="Arial" charset="0"/>
                <a:cs typeface="Arial" charset="0"/>
              </a:rPr>
              <a:t>collaboration</a:t>
            </a:r>
            <a:r>
              <a:rPr lang="de-DE" sz="1800" dirty="0" smtClean="0">
                <a:solidFill>
                  <a:srgbClr val="558ED5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1800" dirty="0" err="1" smtClean="0">
                <a:solidFill>
                  <a:srgbClr val="558ED5"/>
                </a:solidFill>
                <a:latin typeface="Arial" charset="0"/>
                <a:ea typeface="Arial" charset="0"/>
                <a:cs typeface="Arial" charset="0"/>
              </a:rPr>
              <a:t>between</a:t>
            </a:r>
            <a:r>
              <a:rPr lang="de-DE" sz="1800" dirty="0" smtClean="0">
                <a:solidFill>
                  <a:srgbClr val="558ED5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1800" dirty="0" err="1" smtClean="0">
                <a:solidFill>
                  <a:srgbClr val="558ED5"/>
                </a:solidFill>
                <a:latin typeface="Arial" charset="0"/>
                <a:ea typeface="Arial" charset="0"/>
                <a:cs typeface="Arial" charset="0"/>
              </a:rPr>
              <a:t>academia</a:t>
            </a:r>
            <a:r>
              <a:rPr lang="de-DE" sz="1800" dirty="0" smtClean="0">
                <a:solidFill>
                  <a:srgbClr val="558ED5"/>
                </a:solidFill>
                <a:latin typeface="Arial" charset="0"/>
                <a:ea typeface="Arial" charset="0"/>
                <a:cs typeface="Arial" charset="0"/>
              </a:rPr>
              <a:t>, operational </a:t>
            </a:r>
            <a:r>
              <a:rPr lang="de-DE" sz="1800" dirty="0" err="1" smtClean="0">
                <a:solidFill>
                  <a:srgbClr val="558ED5"/>
                </a:solidFill>
                <a:latin typeface="Arial" charset="0"/>
                <a:ea typeface="Arial" charset="0"/>
                <a:cs typeface="Arial" charset="0"/>
              </a:rPr>
              <a:t>forecasting</a:t>
            </a:r>
            <a:r>
              <a:rPr lang="de-DE" sz="1800" dirty="0" smtClean="0">
                <a:solidFill>
                  <a:srgbClr val="558ED5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1800" dirty="0" err="1" smtClean="0">
                <a:solidFill>
                  <a:srgbClr val="558ED5"/>
                </a:solidFill>
                <a:latin typeface="Arial" charset="0"/>
                <a:ea typeface="Arial" charset="0"/>
                <a:cs typeface="Arial" charset="0"/>
              </a:rPr>
              <a:t>centres</a:t>
            </a:r>
            <a:r>
              <a:rPr lang="de-DE" sz="1800" dirty="0" smtClean="0">
                <a:solidFill>
                  <a:srgbClr val="558ED5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de-DE" sz="1800" dirty="0" err="1" smtClean="0">
                <a:solidFill>
                  <a:srgbClr val="558ED5"/>
                </a:solidFill>
                <a:latin typeface="Arial" charset="0"/>
                <a:ea typeface="Arial" charset="0"/>
                <a:cs typeface="Arial" charset="0"/>
              </a:rPr>
              <a:t>and</a:t>
            </a:r>
            <a:r>
              <a:rPr lang="de-DE" sz="1800" dirty="0" smtClean="0">
                <a:solidFill>
                  <a:srgbClr val="558ED5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1800" dirty="0" err="1" smtClean="0">
                <a:solidFill>
                  <a:srgbClr val="558ED5"/>
                </a:solidFill>
                <a:latin typeface="Arial" charset="0"/>
                <a:ea typeface="Arial" charset="0"/>
                <a:cs typeface="Arial" charset="0"/>
              </a:rPr>
              <a:t>stakeholders</a:t>
            </a:r>
            <a:endParaRPr lang="de-DE" sz="1800" dirty="0" smtClean="0">
              <a:solidFill>
                <a:srgbClr val="558ED5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buClr>
                <a:srgbClr val="558ED5"/>
              </a:buClr>
              <a:buSzPct val="100000"/>
              <a:buFont typeface="Arial" charset="0"/>
              <a:buChar char="•"/>
            </a:pPr>
            <a:r>
              <a:rPr lang="de-DE" sz="1800" dirty="0" err="1" smtClean="0">
                <a:solidFill>
                  <a:srgbClr val="558ED5"/>
                </a:solidFill>
                <a:latin typeface="Arial" charset="0"/>
                <a:ea typeface="Arial" charset="0"/>
                <a:cs typeface="Arial" charset="0"/>
              </a:rPr>
              <a:t>Improving</a:t>
            </a:r>
            <a:r>
              <a:rPr lang="de-DE" sz="1800" dirty="0" smtClean="0">
                <a:solidFill>
                  <a:srgbClr val="558ED5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1800" dirty="0" err="1" smtClean="0">
                <a:solidFill>
                  <a:srgbClr val="558ED5"/>
                </a:solidFill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de-DE" sz="1800" dirty="0" smtClean="0">
                <a:solidFill>
                  <a:srgbClr val="558ED5"/>
                </a:solidFill>
                <a:latin typeface="Arial" charset="0"/>
                <a:ea typeface="Arial" charset="0"/>
                <a:cs typeface="Arial" charset="0"/>
              </a:rPr>
              <a:t> polar </a:t>
            </a:r>
            <a:r>
              <a:rPr lang="de-DE" sz="1800" dirty="0" err="1" smtClean="0">
                <a:solidFill>
                  <a:srgbClr val="558ED5"/>
                </a:solidFill>
                <a:latin typeface="Arial" charset="0"/>
                <a:ea typeface="Arial" charset="0"/>
                <a:cs typeface="Arial" charset="0"/>
              </a:rPr>
              <a:t>observing</a:t>
            </a:r>
            <a:r>
              <a:rPr lang="de-DE" sz="1800" dirty="0" smtClean="0">
                <a:solidFill>
                  <a:srgbClr val="558ED5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1800" dirty="0" err="1" smtClean="0">
                <a:solidFill>
                  <a:srgbClr val="558ED5"/>
                </a:solidFill>
                <a:latin typeface="Arial" charset="0"/>
                <a:ea typeface="Arial" charset="0"/>
                <a:cs typeface="Arial" charset="0"/>
              </a:rPr>
              <a:t>system</a:t>
            </a:r>
            <a:r>
              <a:rPr lang="de-DE" sz="1800" dirty="0" smtClean="0">
                <a:solidFill>
                  <a:srgbClr val="558ED5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de-DE" sz="1800" dirty="0" err="1" smtClean="0">
                <a:solidFill>
                  <a:srgbClr val="558ED5"/>
                </a:solidFill>
                <a:latin typeface="Arial" charset="0"/>
                <a:ea typeface="Arial" charset="0"/>
                <a:cs typeface="Arial" charset="0"/>
              </a:rPr>
              <a:t>as</a:t>
            </a:r>
            <a:r>
              <a:rPr lang="de-DE" sz="1800" dirty="0" smtClean="0">
                <a:solidFill>
                  <a:srgbClr val="558ED5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1800" dirty="0" err="1" smtClean="0">
                <a:solidFill>
                  <a:srgbClr val="558ED5"/>
                </a:solidFill>
                <a:latin typeface="Arial" charset="0"/>
                <a:ea typeface="Arial" charset="0"/>
                <a:cs typeface="Arial" charset="0"/>
              </a:rPr>
              <a:t>well</a:t>
            </a:r>
            <a:r>
              <a:rPr lang="de-DE" sz="1800" dirty="0" smtClean="0">
                <a:solidFill>
                  <a:srgbClr val="558ED5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1800" dirty="0" err="1" smtClean="0">
                <a:solidFill>
                  <a:srgbClr val="558ED5"/>
                </a:solidFill>
                <a:latin typeface="Arial" charset="0"/>
                <a:ea typeface="Arial" charset="0"/>
                <a:cs typeface="Arial" charset="0"/>
              </a:rPr>
              <a:t>as</a:t>
            </a:r>
            <a:r>
              <a:rPr lang="de-DE" sz="1800" dirty="0" smtClean="0">
                <a:solidFill>
                  <a:srgbClr val="558ED5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1800" dirty="0" err="1" smtClean="0">
                <a:solidFill>
                  <a:srgbClr val="558ED5"/>
                </a:solidFill>
                <a:latin typeface="Arial" charset="0"/>
                <a:ea typeface="Arial" charset="0"/>
                <a:cs typeface="Arial" charset="0"/>
              </a:rPr>
              <a:t>weather</a:t>
            </a:r>
            <a:r>
              <a:rPr lang="de-DE" sz="1800" dirty="0" smtClean="0">
                <a:solidFill>
                  <a:srgbClr val="558ED5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1800" dirty="0" err="1" smtClean="0">
                <a:solidFill>
                  <a:srgbClr val="558ED5"/>
                </a:solidFill>
                <a:latin typeface="Arial" charset="0"/>
                <a:ea typeface="Arial" charset="0"/>
                <a:cs typeface="Arial" charset="0"/>
              </a:rPr>
              <a:t>and</a:t>
            </a:r>
            <a:r>
              <a:rPr lang="de-DE" sz="1800" dirty="0" smtClean="0">
                <a:solidFill>
                  <a:srgbClr val="558ED5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1800" dirty="0" err="1" smtClean="0">
                <a:solidFill>
                  <a:srgbClr val="558ED5"/>
                </a:solidFill>
                <a:latin typeface="Arial" charset="0"/>
                <a:ea typeface="Arial" charset="0"/>
                <a:cs typeface="Arial" charset="0"/>
              </a:rPr>
              <a:t>climate</a:t>
            </a:r>
            <a:r>
              <a:rPr lang="de-DE" sz="1800" dirty="0" smtClean="0">
                <a:solidFill>
                  <a:srgbClr val="558ED5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1800" dirty="0" err="1" smtClean="0">
                <a:solidFill>
                  <a:srgbClr val="558ED5"/>
                </a:solidFill>
                <a:latin typeface="Arial" charset="0"/>
                <a:ea typeface="Arial" charset="0"/>
                <a:cs typeface="Arial" charset="0"/>
              </a:rPr>
              <a:t>prediction</a:t>
            </a:r>
            <a:r>
              <a:rPr lang="de-DE" sz="1800" dirty="0" smtClean="0">
                <a:solidFill>
                  <a:srgbClr val="558ED5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1800" dirty="0" err="1" smtClean="0">
                <a:solidFill>
                  <a:srgbClr val="558ED5"/>
                </a:solidFill>
                <a:latin typeface="Arial" charset="0"/>
                <a:ea typeface="Arial" charset="0"/>
                <a:cs typeface="Arial" charset="0"/>
              </a:rPr>
              <a:t>models</a:t>
            </a:r>
            <a:r>
              <a:rPr lang="de-DE" sz="1800" dirty="0" smtClean="0">
                <a:solidFill>
                  <a:srgbClr val="558ED5"/>
                </a:solidFill>
                <a:latin typeface="Arial" charset="0"/>
                <a:ea typeface="Arial" charset="0"/>
                <a:cs typeface="Arial" charset="0"/>
              </a:rPr>
              <a:t> in polar </a:t>
            </a:r>
            <a:r>
              <a:rPr lang="de-DE" sz="1800" dirty="0" err="1" smtClean="0">
                <a:solidFill>
                  <a:srgbClr val="558ED5"/>
                </a:solidFill>
                <a:latin typeface="Arial" charset="0"/>
                <a:ea typeface="Arial" charset="0"/>
                <a:cs typeface="Arial" charset="0"/>
              </a:rPr>
              <a:t>regions</a:t>
            </a:r>
            <a:endParaRPr lang="de-DE" sz="1800" dirty="0" smtClean="0">
              <a:solidFill>
                <a:srgbClr val="558ED5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10064" y="1524773"/>
            <a:ext cx="274752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  <a:buSzPct val="100000"/>
            </a:pPr>
            <a:r>
              <a:rPr lang="de-DE" dirty="0" err="1" smtClean="0">
                <a:solidFill>
                  <a:srgbClr val="558ED5"/>
                </a:solidFill>
                <a:latin typeface="Arial" charset="0"/>
                <a:ea typeface="Arial" charset="0"/>
                <a:cs typeface="Arial" charset="0"/>
              </a:rPr>
              <a:t>Coordinated</a:t>
            </a:r>
            <a:r>
              <a:rPr lang="de-DE" dirty="0" smtClean="0">
                <a:solidFill>
                  <a:srgbClr val="558ED5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dirty="0" err="1" smtClean="0">
                <a:solidFill>
                  <a:srgbClr val="558ED5"/>
                </a:solidFill>
                <a:latin typeface="Arial" charset="0"/>
                <a:ea typeface="Arial" charset="0"/>
                <a:cs typeface="Arial" charset="0"/>
              </a:rPr>
              <a:t>by</a:t>
            </a:r>
            <a:r>
              <a:rPr lang="de-DE" dirty="0" smtClean="0">
                <a:solidFill>
                  <a:srgbClr val="558ED5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dirty="0" err="1" smtClean="0">
                <a:solidFill>
                  <a:srgbClr val="558ED5"/>
                </a:solidFill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de-DE" dirty="0" smtClean="0">
                <a:solidFill>
                  <a:srgbClr val="558ED5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>
              <a:buClr>
                <a:schemeClr val="tx1"/>
              </a:buClr>
              <a:buSzPct val="100000"/>
            </a:pPr>
            <a:r>
              <a:rPr lang="de-DE" dirty="0" smtClean="0">
                <a:solidFill>
                  <a:srgbClr val="558ED5"/>
                </a:solidFill>
                <a:latin typeface="Arial" charset="0"/>
                <a:ea typeface="Arial" charset="0"/>
                <a:cs typeface="Arial" charset="0"/>
              </a:rPr>
              <a:t>World </a:t>
            </a:r>
            <a:r>
              <a:rPr lang="de-DE" dirty="0" err="1" smtClean="0">
                <a:solidFill>
                  <a:srgbClr val="558ED5"/>
                </a:solidFill>
                <a:latin typeface="Arial" charset="0"/>
                <a:ea typeface="Arial" charset="0"/>
                <a:cs typeface="Arial" charset="0"/>
              </a:rPr>
              <a:t>Meteorological</a:t>
            </a:r>
            <a:r>
              <a:rPr lang="de-DE" dirty="0" smtClean="0">
                <a:solidFill>
                  <a:srgbClr val="558ED5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dirty="0" err="1" smtClean="0">
                <a:solidFill>
                  <a:srgbClr val="558ED5"/>
                </a:solidFill>
                <a:latin typeface="Arial" charset="0"/>
                <a:ea typeface="Arial" charset="0"/>
                <a:cs typeface="Arial" charset="0"/>
              </a:rPr>
              <a:t>Organization</a:t>
            </a:r>
            <a:r>
              <a:rPr lang="de-DE" dirty="0" smtClean="0">
                <a:solidFill>
                  <a:srgbClr val="558ED5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dirty="0">
                <a:solidFill>
                  <a:srgbClr val="558ED5"/>
                </a:solidFill>
                <a:latin typeface="Arial" charset="0"/>
                <a:ea typeface="Arial" charset="0"/>
                <a:cs typeface="Arial" charset="0"/>
              </a:rPr>
              <a:t>(WMO</a:t>
            </a:r>
            <a:r>
              <a:rPr lang="de-DE" dirty="0" smtClean="0">
                <a:solidFill>
                  <a:srgbClr val="558ED5"/>
                </a:solidFill>
                <a:latin typeface="Arial" charset="0"/>
                <a:ea typeface="Arial" charset="0"/>
                <a:cs typeface="Arial" charset="0"/>
              </a:rPr>
              <a:t>)</a:t>
            </a:r>
          </a:p>
          <a:p>
            <a:pPr>
              <a:buClr>
                <a:schemeClr val="tx1"/>
              </a:buClr>
              <a:buSzPct val="100000"/>
            </a:pPr>
            <a:endParaRPr lang="de-DE" dirty="0">
              <a:solidFill>
                <a:srgbClr val="558ED5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buClr>
                <a:schemeClr val="tx1"/>
              </a:buClr>
              <a:buSzPct val="100000"/>
            </a:pPr>
            <a:r>
              <a:rPr lang="de-DE" dirty="0" err="1" smtClean="0">
                <a:solidFill>
                  <a:srgbClr val="558ED5"/>
                </a:solidFill>
                <a:latin typeface="Arial" charset="0"/>
                <a:ea typeface="Arial" charset="0"/>
                <a:cs typeface="Arial" charset="0"/>
              </a:rPr>
              <a:t>Period</a:t>
            </a:r>
            <a:r>
              <a:rPr lang="de-DE" dirty="0" smtClean="0">
                <a:solidFill>
                  <a:srgbClr val="558ED5"/>
                </a:solidFill>
                <a:latin typeface="Arial" charset="0"/>
                <a:ea typeface="Arial" charset="0"/>
                <a:cs typeface="Arial" charset="0"/>
              </a:rPr>
              <a:t>: </a:t>
            </a:r>
          </a:p>
          <a:p>
            <a:pPr>
              <a:buClr>
                <a:schemeClr val="tx1"/>
              </a:buClr>
              <a:buSzPct val="100000"/>
            </a:pPr>
            <a:r>
              <a:rPr lang="de-DE" dirty="0" err="1" smtClean="0">
                <a:solidFill>
                  <a:srgbClr val="558ED5"/>
                </a:solidFill>
                <a:latin typeface="Arial" charset="0"/>
                <a:ea typeface="Arial" charset="0"/>
                <a:cs typeface="Arial" charset="0"/>
              </a:rPr>
              <a:t>mid</a:t>
            </a:r>
            <a:r>
              <a:rPr lang="de-DE" dirty="0" smtClean="0">
                <a:solidFill>
                  <a:srgbClr val="558ED5"/>
                </a:solidFill>
                <a:latin typeface="Arial" charset="0"/>
                <a:ea typeface="Arial" charset="0"/>
                <a:cs typeface="Arial" charset="0"/>
              </a:rPr>
              <a:t> 2017– </a:t>
            </a:r>
            <a:r>
              <a:rPr lang="de-DE" dirty="0" err="1" smtClean="0">
                <a:solidFill>
                  <a:srgbClr val="558ED5"/>
                </a:solidFill>
                <a:latin typeface="Arial" charset="0"/>
                <a:ea typeface="Arial" charset="0"/>
                <a:cs typeface="Arial" charset="0"/>
              </a:rPr>
              <a:t>mid</a:t>
            </a:r>
            <a:r>
              <a:rPr lang="de-DE" dirty="0" smtClean="0">
                <a:solidFill>
                  <a:srgbClr val="558ED5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dirty="0">
                <a:solidFill>
                  <a:srgbClr val="558ED5"/>
                </a:solidFill>
                <a:latin typeface="Arial" charset="0"/>
                <a:ea typeface="Arial" charset="0"/>
                <a:cs typeface="Arial" charset="0"/>
              </a:rPr>
              <a:t>2019 </a:t>
            </a:r>
            <a:r>
              <a:rPr lang="de-DE" dirty="0" smtClean="0">
                <a:solidFill>
                  <a:srgbClr val="558ED5"/>
                </a:solidFill>
                <a:latin typeface="Arial" charset="0"/>
                <a:ea typeface="Arial" charset="0"/>
                <a:cs typeface="Arial" charset="0"/>
              </a:rPr>
              <a:t>(Launch: 15th May </a:t>
            </a:r>
            <a:r>
              <a:rPr lang="de-DE" dirty="0">
                <a:solidFill>
                  <a:srgbClr val="558ED5"/>
                </a:solidFill>
                <a:latin typeface="Arial" charset="0"/>
                <a:ea typeface="Arial" charset="0"/>
                <a:cs typeface="Arial" charset="0"/>
              </a:rPr>
              <a:t>2017) </a:t>
            </a:r>
            <a:endParaRPr lang="de-DE" dirty="0" smtClean="0">
              <a:solidFill>
                <a:srgbClr val="558ED5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buClr>
                <a:schemeClr val="tx1"/>
              </a:buClr>
              <a:buSzPct val="100000"/>
              <a:buFont typeface="Arial" charset="0"/>
              <a:buChar char="•"/>
            </a:pPr>
            <a:endParaRPr lang="de-DE" dirty="0">
              <a:solidFill>
                <a:srgbClr val="558ED5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buClr>
                <a:schemeClr val="tx1"/>
              </a:buClr>
              <a:buSzPct val="100000"/>
              <a:buFont typeface="Arial" charset="0"/>
              <a:buChar char="•"/>
            </a:pPr>
            <a:endParaRPr lang="de-DE" dirty="0">
              <a:solidFill>
                <a:srgbClr val="558ED5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77532" y="6275974"/>
            <a:ext cx="20855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de-DE" sz="1400" dirty="0" smtClean="0">
                <a:solidFill>
                  <a:srgbClr val="558ED5"/>
                </a:solidFill>
                <a:latin typeface="Arial" charset="0"/>
                <a:ea typeface="Arial" charset="0"/>
                <a:cs typeface="Arial" charset="0"/>
              </a:rPr>
              <a:t>www.polarprediction.net</a:t>
            </a:r>
          </a:p>
          <a:p>
            <a:pPr algn="r"/>
            <a:r>
              <a:rPr lang="de-DE" sz="1400" dirty="0" smtClean="0">
                <a:solidFill>
                  <a:srgbClr val="558ED5"/>
                </a:solidFill>
                <a:latin typeface="Arial" charset="0"/>
                <a:ea typeface="Arial" charset="0"/>
                <a:cs typeface="Arial" charset="0"/>
              </a:rPr>
              <a:t>@</a:t>
            </a:r>
            <a:r>
              <a:rPr lang="de-DE" sz="1400" dirty="0" err="1" smtClean="0">
                <a:solidFill>
                  <a:srgbClr val="558ED5"/>
                </a:solidFill>
                <a:latin typeface="Arial" charset="0"/>
                <a:ea typeface="Arial" charset="0"/>
                <a:cs typeface="Arial" charset="0"/>
              </a:rPr>
              <a:t>polarprediction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9475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MO_BLUE_Powerpoint_en_f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WMO_BLUE_Powerpoint_en_fr</Template>
  <TotalTime>2</TotalTime>
  <Words>81</Words>
  <Application>Microsoft Macintosh PowerPoint</Application>
  <PresentationFormat>On-screen Show (4:3)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Calibri</vt:lpstr>
      <vt:lpstr>Arial</vt:lpstr>
      <vt:lpstr>WMO_BLUE_Powerpoint_en_fr</vt:lpstr>
      <vt:lpstr>PowerPoint Presentation</vt:lpstr>
    </vt:vector>
  </TitlesOfParts>
  <Company>WMO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Nathalie AVONDO BEDONE</dc:creator>
  <cp:lastModifiedBy>Kirstin Werner</cp:lastModifiedBy>
  <cp:revision>252</cp:revision>
  <dcterms:created xsi:type="dcterms:W3CDTF">2016-03-24T13:39:41Z</dcterms:created>
  <dcterms:modified xsi:type="dcterms:W3CDTF">2017-05-19T06:35:31Z</dcterms:modified>
</cp:coreProperties>
</file>